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5" r:id="rId2"/>
    <p:sldId id="276" r:id="rId3"/>
    <p:sldId id="298" r:id="rId4"/>
    <p:sldId id="299" r:id="rId5"/>
    <p:sldId id="285" r:id="rId6"/>
    <p:sldId id="288" r:id="rId7"/>
    <p:sldId id="265" r:id="rId8"/>
    <p:sldId id="272" r:id="rId9"/>
    <p:sldId id="293" r:id="rId10"/>
    <p:sldId id="290" r:id="rId11"/>
    <p:sldId id="294" r:id="rId12"/>
    <p:sldId id="295" r:id="rId13"/>
    <p:sldId id="300" r:id="rId14"/>
    <p:sldId id="262" r:id="rId15"/>
    <p:sldId id="296" r:id="rId16"/>
    <p:sldId id="297" r:id="rId17"/>
    <p:sldId id="301" r:id="rId18"/>
    <p:sldId id="302" r:id="rId19"/>
    <p:sldId id="303" r:id="rId20"/>
    <p:sldId id="304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433EF-67D7-BF4C-89BF-63FB6FB1F36B}" type="datetimeFigureOut">
              <a:rPr lang="en-US" smtClean="0"/>
              <a:t>03-Dec-15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2B0AF-D6FE-4749-9112-634E3BF03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4F0B-EC6F-0D4A-ADCB-A8389ECF94F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2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algn="l"/>
            <a:fld id="{CFF4F057-E689-41C0-83A0-12D923EBCCD5}" type="slidenum">
              <a:rPr>
                <a:solidFill>
                  <a:prstClr val="black"/>
                </a:solidFill>
              </a:rPr>
              <a:pPr algn="l"/>
              <a:t>4</a:t>
            </a:fld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>
            <a:normAutofit fontScale="25000" lnSpcReduction="20000"/>
          </a:bodyPr>
          <a:lstStyle/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54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1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7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6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9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6B4F5-92A1-410D-86C6-E01AC5439758}" type="datetimeFigureOut">
              <a:rPr lang="en-US" smtClean="0"/>
              <a:pPr/>
              <a:t>03-Dec-15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F863-9FD0-4A13-9BA2-3F5B04356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9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025" y="2819400"/>
            <a:ext cx="7700376" cy="1447800"/>
          </a:xfrm>
        </p:spPr>
        <p:txBody>
          <a:bodyPr>
            <a:normAutofit/>
          </a:bodyPr>
          <a:lstStyle/>
          <a:p>
            <a:r>
              <a:rPr lang="en-US" sz="3600" b="1" dirty="0"/>
              <a:t>Zambia’s Approach to Safeguards and Safeguard Information System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436" y="4285397"/>
            <a:ext cx="7011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Presented By:</a:t>
            </a:r>
          </a:p>
          <a:p>
            <a:endParaRPr lang="en-US" dirty="0" smtClean="0"/>
          </a:p>
          <a:p>
            <a:r>
              <a:rPr lang="en-US" dirty="0" smtClean="0"/>
              <a:t>Deuteronomy Kasaro</a:t>
            </a:r>
          </a:p>
          <a:p>
            <a:r>
              <a:rPr lang="en-US" dirty="0" smtClean="0"/>
              <a:t>Mitigation Specialist </a:t>
            </a:r>
          </a:p>
          <a:p>
            <a:r>
              <a:rPr lang="en-US" dirty="0" smtClean="0"/>
              <a:t>National Climate Change Secretariat</a:t>
            </a:r>
          </a:p>
          <a:p>
            <a:r>
              <a:rPr lang="en-US" dirty="0" smtClean="0"/>
              <a:t>Zambia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682534"/>
              </p:ext>
            </p:extLst>
          </p:nvPr>
        </p:nvGraphicFramePr>
        <p:xfrm>
          <a:off x="3657600" y="176408"/>
          <a:ext cx="15960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4" imgW="3516480" imgH="3940200" progId="CorelDraw.Graphic.15">
                  <p:embed/>
                </p:oleObj>
              </mc:Choice>
              <mc:Fallback>
                <p:oleObj r:id="rId4" imgW="3516480" imgH="3940200" progId="CorelDraw.Graphic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76408"/>
                        <a:ext cx="1596025" cy="16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1776608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Ministry of Development Planning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CLIMATE CHANGE SECRETARIAT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74638"/>
            <a:ext cx="8686801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3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Assessing </a:t>
            </a:r>
            <a:r>
              <a:rPr lang="en-GB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the Role of Safeguards, Enforcement and Governance in </a:t>
            </a:r>
            <a:r>
              <a:rPr lang="en-GB" sz="3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REDD+ </a:t>
            </a:r>
            <a:endParaRPr lang="en-GB" sz="3200" dirty="0"/>
          </a:p>
        </p:txBody>
      </p:sp>
      <p:pic>
        <p:nvPicPr>
          <p:cNvPr id="6" name="Bild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5240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86200" y="3048000"/>
            <a:ext cx="4343400" cy="25907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Safeguards, Enforcement &amp; Governance relevant for REDD+: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en-GB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Rights &amp; ownership of forest carbon</a:t>
            </a:r>
            <a:endParaRPr lang="en-GB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Conflict </a:t>
            </a:r>
            <a:r>
              <a:rPr lang="en-GB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redress &amp; management system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National safeguard policies &amp; laws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Access to &amp; sharing of information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Public participation in decision-making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Strong monitoring, reporting &amp; verification (MRV) system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3</a:t>
            </a:r>
            <a:r>
              <a:rPr lang="en-GB" sz="2800" b="1" dirty="0" smtClean="0"/>
              <a:t>. Forest livelihood and Economic Survey and safeguards 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739809"/>
              </p:ext>
            </p:extLst>
          </p:nvPr>
        </p:nvGraphicFramePr>
        <p:xfrm>
          <a:off x="1981200" y="487362"/>
          <a:ext cx="6400799" cy="6290966"/>
        </p:xfrm>
        <a:graphic>
          <a:graphicData uri="http://schemas.openxmlformats.org/drawingml/2006/table">
            <a:tbl>
              <a:tblPr firstRow="1" firstCol="1" bandRow="1"/>
              <a:tblGrid>
                <a:gridCol w="533400"/>
                <a:gridCol w="4624348"/>
                <a:gridCol w="1243051"/>
              </a:tblGrid>
              <a:tr h="591740">
                <a:tc gridSpan="2">
                  <a:txBody>
                    <a:bodyPr/>
                    <a:lstStyle/>
                    <a:p>
                      <a:pPr marL="20955" indent="-20955"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Cancun safeguards thematic elements</a:t>
                      </a:r>
                      <a:endParaRPr lang="en-GB" sz="11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955" indent="-20955"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 anchor="ctr">
                    <a:lnL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955" indent="-20955" algn="ctr"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Will FLES provide useful information for the thematic safeguard element?</a:t>
                      </a:r>
                      <a:endParaRPr lang="en-GB" sz="110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</a:tr>
              <a:tr h="369838">
                <a:tc rowSpan="2">
                  <a:txBody>
                    <a:bodyPr/>
                    <a:lstStyle/>
                    <a:p>
                      <a:pPr marL="20955" indent="-2095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 anchor="ctr">
                    <a:lnL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-20955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 or consistent with the objectives of national forest programmes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exceeds the scope of FLES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 anchor="ctr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955" indent="-20955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 or consistent with relevant international conventions and agreements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exceeds the scope of FLES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 anchor="ctr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38">
                <a:tc rowSpan="2">
                  <a:txBody>
                    <a:bodyPr/>
                    <a:lstStyle/>
                    <a:p>
                      <a:pPr marL="20955" indent="-2095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 anchor="ctr">
                    <a:lnL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-20955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on the transparency of national forest governance structures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exceeds the scope of FLES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 anchor="ctr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on the ‘effectiveness’ of national forest governance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56">
                <a:tc rowSpan="2">
                  <a:txBody>
                    <a:bodyPr/>
                    <a:lstStyle/>
                    <a:p>
                      <a:pPr marL="20955" indent="-2095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 anchor="ctr">
                    <a:lnL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on who is considered indigenous peoples/tribal people and members of local communities 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6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on how the rights of indigenous peoples/tribal people and members of local communities under international law are respected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38">
                <a:tc rowSpan="2">
                  <a:txBody>
                    <a:bodyPr/>
                    <a:lstStyle/>
                    <a:p>
                      <a:pPr marL="20955" indent="-2095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 anchor="ctr">
                    <a:lnL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on the enabled environment for effective participation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on the FPIC for indigenous/tribal people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exceeds the scope of FLES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38">
                <a:tc rowSpan="2">
                  <a:txBody>
                    <a:bodyPr/>
                    <a:lstStyle/>
                    <a:p>
                      <a:pPr marL="20955" indent="-2095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 anchor="ctr">
                    <a:lnL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on the Non conversion of natural forest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 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Protection and Conservation of Natural Forests and Biodiversity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66">
                <a:tc rowSpan="3">
                  <a:txBody>
                    <a:bodyPr/>
                    <a:lstStyle/>
                    <a:p>
                      <a:pPr marL="20955" indent="-2095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&amp; g)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 anchor="ctr">
                    <a:lnL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-20955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and assessment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 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955" indent="-20955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Measures to tackle reversals and displacement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Partially 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955" indent="-20955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cooperation</a:t>
                      </a:r>
                      <a:endParaRPr lang="en-GB" sz="14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197485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No, exceeds the scope of FLES</a:t>
                      </a:r>
                      <a:endParaRPr lang="en-GB" sz="120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66" marR="63366" marT="0" marB="0" anchor="ctr">
                    <a:lnL>
                      <a:noFill/>
                    </a:lnL>
                    <a:lnR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5A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3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411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Consensus on Approach to Safeguards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63562"/>
            <a:ext cx="8763000" cy="61420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GB" dirty="0" smtClean="0"/>
              <a:t>In order to fully </a:t>
            </a:r>
            <a:r>
              <a:rPr lang="en-GB" dirty="0"/>
              <a:t>respect the country’s legal, institutional and compliance frameworks and in order to operationalize international safeguards at the national level, a national level safeguard system will be formulated for Zambia</a:t>
            </a:r>
            <a:r>
              <a:rPr lang="en-GB" dirty="0" smtClean="0"/>
              <a:t>.</a:t>
            </a:r>
          </a:p>
          <a:p>
            <a:pPr marL="0" indent="0" algn="just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Must be rooted </a:t>
            </a:r>
            <a:r>
              <a:rPr lang="en-GB" dirty="0"/>
              <a:t>in Zambia’s existing legal framework (national policies, laws and regulations that define and regulate the effective implementation and compliance of the safeguards</a:t>
            </a:r>
            <a:r>
              <a:rPr lang="en-GB" dirty="0" smtClean="0"/>
              <a:t>);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Must be based on the </a:t>
            </a:r>
            <a:r>
              <a:rPr lang="en-GB" dirty="0"/>
              <a:t>country’s institutional framework (existing procedures for implementing and enforcing the legal framework</a:t>
            </a:r>
            <a:r>
              <a:rPr lang="en-GB" dirty="0" smtClean="0"/>
              <a:t>);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An </a:t>
            </a:r>
            <a:r>
              <a:rPr lang="en-GB" dirty="0"/>
              <a:t>outline of the compliance framework (with a monitoring and information system; grievance and redress mechanisms; and noncompliance mechanisms</a:t>
            </a:r>
            <a:r>
              <a:rPr lang="en-GB" dirty="0" smtClean="0"/>
              <a:t>);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To </a:t>
            </a:r>
            <a:r>
              <a:rPr lang="en-GB" dirty="0"/>
              <a:t>serve as a cross-</a:t>
            </a:r>
            <a:r>
              <a:rPr lang="en-GB" dirty="0" err="1"/>
              <a:t>sectoral</a:t>
            </a:r>
            <a:r>
              <a:rPr lang="en-GB" dirty="0"/>
              <a:t> framework for environmental and social performance across all land-based sectors - forestry, agriculture, mining, infrastructure development and domestic energy.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</a:t>
            </a:r>
            <a:r>
              <a:rPr lang="en-US" b="1" dirty="0"/>
              <a:t>m</a:t>
            </a:r>
            <a:r>
              <a:rPr lang="en-US" b="1" dirty="0" smtClean="0"/>
              <a:t>ilestones </a:t>
            </a:r>
            <a:r>
              <a:rPr lang="en-US" b="1" dirty="0"/>
              <a:t>a</a:t>
            </a:r>
            <a:r>
              <a:rPr lang="en-US" b="1" dirty="0" smtClean="0"/>
              <a:t>chieved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has revised a number of policies and Legislations</a:t>
            </a:r>
          </a:p>
          <a:p>
            <a:r>
              <a:rPr lang="en-US" dirty="0" smtClean="0"/>
              <a:t>Wide stakeholder consultations conducted</a:t>
            </a:r>
          </a:p>
          <a:p>
            <a:r>
              <a:rPr lang="en-US" dirty="0" smtClean="0"/>
              <a:t>Consensus among stakeholders</a:t>
            </a:r>
          </a:p>
          <a:p>
            <a:r>
              <a:rPr lang="en-US" dirty="0" err="1" smtClean="0"/>
              <a:t>Harmonised</a:t>
            </a:r>
            <a:r>
              <a:rPr lang="en-US" dirty="0" smtClean="0"/>
              <a:t> approach to addressing </a:t>
            </a:r>
            <a:r>
              <a:rPr lang="en-US" dirty="0" smtClean="0"/>
              <a:t>safeguards</a:t>
            </a:r>
          </a:p>
          <a:p>
            <a:r>
              <a:rPr lang="en-US" dirty="0" smtClean="0"/>
              <a:t>The revised Forests Act provide authority to local communities to manage forests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9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7159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REDD+ Strategy recognizes the Traditional and Political Structures</a:t>
            </a:r>
            <a:endParaRPr lang="en-US" sz="2400" b="1" dirty="0"/>
          </a:p>
        </p:txBody>
      </p:sp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8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Some National Policies and Legislations supporting REDD+ safeguard System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The National Forestry Policy and the Forests Act No. 4 of 2015 (Revised in 2015) </a:t>
            </a:r>
          </a:p>
          <a:p>
            <a:pPr lvl="1"/>
            <a:r>
              <a:rPr lang="en-GB" sz="2600" dirty="0" smtClean="0">
                <a:solidFill>
                  <a:prstClr val="black"/>
                </a:solidFill>
              </a:rPr>
              <a:t>Broad based participation; 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1"/>
            <a:r>
              <a:rPr lang="en-GB" sz="2600" dirty="0" smtClean="0">
                <a:solidFill>
                  <a:prstClr val="black"/>
                </a:solidFill>
              </a:rPr>
              <a:t>Equity </a:t>
            </a:r>
            <a:r>
              <a:rPr lang="en-GB" sz="2600" dirty="0">
                <a:solidFill>
                  <a:prstClr val="black"/>
                </a:solidFill>
              </a:rPr>
              <a:t>and responsibility;</a:t>
            </a: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GB" sz="2600" dirty="0">
                <a:solidFill>
                  <a:prstClr val="black"/>
                </a:solidFill>
              </a:rPr>
              <a:t>Sustainable Forest management;</a:t>
            </a: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Holistic and ecosystem based ; 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Abatement of climate change;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Precautionary principle;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Free, prior informed </a:t>
            </a:r>
            <a:r>
              <a:rPr lang="en-US" sz="2600" dirty="0" smtClean="0">
                <a:solidFill>
                  <a:prstClr val="black"/>
                </a:solidFill>
              </a:rPr>
              <a:t>consent.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Local communities can apply to manage forests and can partner with others (including private sector;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Carbon by law is a Forest Resource and a major forest produce. Therefore, local communities are protected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725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legal safeguards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b="1" dirty="0" smtClean="0"/>
              <a:t>The Environmental Management Act</a:t>
            </a:r>
          </a:p>
          <a:p>
            <a:pPr lvl="1"/>
            <a:r>
              <a:rPr lang="en-US" dirty="0"/>
              <a:t> transformed the Environmental Council of Zambia into the Zambia </a:t>
            </a:r>
          </a:p>
          <a:p>
            <a:pPr lvl="1"/>
            <a:r>
              <a:rPr lang="en-US" dirty="0" smtClean="0"/>
              <a:t>Protects biological diversity resources</a:t>
            </a:r>
          </a:p>
          <a:p>
            <a:pPr lvl="1"/>
            <a:r>
              <a:rPr lang="en-US" dirty="0" smtClean="0"/>
              <a:t>Empowers the local communities to sue if not happy with process and action taken by government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b="1" dirty="0" smtClean="0"/>
              <a:t>Town </a:t>
            </a:r>
            <a:r>
              <a:rPr lang="en-US" b="1" dirty="0"/>
              <a:t>and Country Planning </a:t>
            </a:r>
            <a:r>
              <a:rPr lang="en-US" b="1" dirty="0" smtClean="0"/>
              <a:t>Act (Revised in 2015)</a:t>
            </a:r>
            <a:endParaRPr lang="en-US" b="1" dirty="0"/>
          </a:p>
          <a:p>
            <a:pPr lvl="1"/>
            <a:r>
              <a:rPr lang="en-US" dirty="0" smtClean="0"/>
              <a:t>Now provides for land use planning in both urban and rural areas (state and customary land)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b="1" dirty="0"/>
              <a:t>Lands Tribunal</a:t>
            </a:r>
          </a:p>
          <a:p>
            <a:pPr lvl="1"/>
            <a:r>
              <a:rPr lang="en-US" dirty="0" smtClean="0"/>
              <a:t>Deals with issues to conflicts over land and has powers of the High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2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Challenges and Opportunities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117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Currently planning to harmonize the safeguard information system to cater for all Programmes and initiatives;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Government support in facilitating the implementation of REDD+ Strategy;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Programmes </a:t>
            </a:r>
            <a:r>
              <a:rPr lang="en-US" dirty="0" smtClean="0"/>
              <a:t>being designed are being harmonized (</a:t>
            </a:r>
            <a:r>
              <a:rPr lang="en-US" dirty="0" err="1" smtClean="0"/>
              <a:t>BioCarbon</a:t>
            </a:r>
            <a:r>
              <a:rPr lang="en-US" dirty="0" smtClean="0"/>
              <a:t> Funds, UN-REDD, FIP);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Challenge is that consultative processes are expensive and hence take long.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 compared to expectations: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 partners had different thoughts on the approach to REDD+ Safeguards;</a:t>
            </a:r>
          </a:p>
          <a:p>
            <a:endParaRPr lang="en-US" dirty="0" smtClean="0"/>
          </a:p>
          <a:p>
            <a:r>
              <a:rPr lang="en-US" dirty="0" smtClean="0"/>
              <a:t>Government opted to take a national approach using existing structures and processes;</a:t>
            </a:r>
          </a:p>
          <a:p>
            <a:endParaRPr lang="en-US" dirty="0" smtClean="0"/>
          </a:p>
          <a:p>
            <a:r>
              <a:rPr lang="en-US" dirty="0" smtClean="0"/>
              <a:t>Hence the approach has been within planned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5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Lessons </a:t>
            </a:r>
            <a:r>
              <a:rPr lang="en-US" b="1" dirty="0" smtClean="0"/>
              <a:t>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Existing laws and legislations provide the foundation for any positive progress to be achieved</a:t>
            </a:r>
          </a:p>
          <a:p>
            <a:r>
              <a:rPr lang="en-US" dirty="0" smtClean="0"/>
              <a:t>Traditional systems (local community) are needed to ensure a sound and sustainable safeguard information system</a:t>
            </a:r>
          </a:p>
          <a:p>
            <a:r>
              <a:rPr lang="en-US" dirty="0" smtClean="0"/>
              <a:t>There is need for a common understanding of what the safeguards and the safeguard information system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1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Forest Resources</a:t>
            </a:r>
          </a:p>
          <a:p>
            <a:r>
              <a:rPr lang="en-US" dirty="0" smtClean="0"/>
              <a:t>Approach to legal preparedness</a:t>
            </a:r>
          </a:p>
          <a:p>
            <a:r>
              <a:rPr lang="en-US" dirty="0" smtClean="0"/>
              <a:t>Consensus on Safeguards</a:t>
            </a:r>
          </a:p>
          <a:p>
            <a:r>
              <a:rPr lang="en-US" dirty="0" smtClean="0"/>
              <a:t>Scope of Study</a:t>
            </a:r>
          </a:p>
          <a:p>
            <a:r>
              <a:rPr lang="en-US" dirty="0" smtClean="0"/>
              <a:t>Key Findings </a:t>
            </a:r>
          </a:p>
          <a:p>
            <a:r>
              <a:rPr lang="en-US" dirty="0" smtClean="0"/>
              <a:t>Innovative laws and Institutions</a:t>
            </a:r>
          </a:p>
          <a:p>
            <a:r>
              <a:rPr lang="en-US" dirty="0" smtClean="0"/>
              <a:t>Current Governments Actions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Harmonize the approach to safeguards for all partners and </a:t>
            </a:r>
            <a:r>
              <a:rPr lang="en-US" dirty="0" smtClean="0"/>
              <a:t>Programmes</a:t>
            </a:r>
          </a:p>
          <a:p>
            <a:r>
              <a:rPr lang="en-US" dirty="0" err="1" smtClean="0"/>
              <a:t>Finalise</a:t>
            </a:r>
            <a:r>
              <a:rPr lang="en-US" dirty="0" smtClean="0"/>
              <a:t> the development of the Safeguards Information Systems</a:t>
            </a:r>
          </a:p>
          <a:p>
            <a:r>
              <a:rPr lang="en-US" dirty="0" smtClean="0"/>
              <a:t>Complete the National Forest Monitoring System and </a:t>
            </a:r>
            <a:r>
              <a:rPr lang="en-US" dirty="0" err="1" smtClean="0"/>
              <a:t>finalise</a:t>
            </a:r>
            <a:r>
              <a:rPr lang="en-US" dirty="0" smtClean="0"/>
              <a:t> the link with the Safeguards </a:t>
            </a:r>
            <a:r>
              <a:rPr lang="en-US" smtClean="0"/>
              <a:t>information System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9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pPr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Since various laws in Zambia are linked to REDD+, it is important to recognize that </a:t>
            </a:r>
            <a:r>
              <a:rPr lang="en-US" b="1" dirty="0" smtClean="0"/>
              <a:t>a phased approach</a:t>
            </a:r>
            <a:r>
              <a:rPr lang="en-US" dirty="0" smtClean="0"/>
              <a:t> and </a:t>
            </a:r>
            <a:r>
              <a:rPr lang="en-US" b="1" dirty="0" smtClean="0"/>
              <a:t>mainstreaming</a:t>
            </a:r>
            <a:r>
              <a:rPr lang="en-US" dirty="0" smtClean="0"/>
              <a:t> is done to responding to the needs of REDD+ is taken into account.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86700" cy="371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Zambia</a:t>
            </a:r>
            <a:endParaRPr lang="en-US" dirty="0"/>
          </a:p>
        </p:txBody>
      </p:sp>
      <p:pic>
        <p:nvPicPr>
          <p:cNvPr id="4" name="Picture 2" descr="https://lh5.googleusercontent.com/nJzADn9rlWGyOh4wADE3osJ-khf49y3dAAENsagrDL9H6GPRSwp_jDvAyejdrIVQRMnSJ-6oPir4Yu7pue6_Xy3h0Fhjal8zvp04ijg3PBnxjXCoctUn0oWfeKIqOFDkOBxkoUN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0866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2490030" y="5209111"/>
            <a:ext cx="5409180" cy="443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7500" tIns="33750" rIns="67500" bIns="33750" anchor="t" anchorCtr="0" compatLnSpc="0">
            <a:spAutoFit/>
          </a:bodyPr>
          <a:lstStyle/>
          <a:p>
            <a:pPr algn="r">
              <a:defRPr sz="1800"/>
            </a:pPr>
            <a:r>
              <a:rPr lang="nb-NO" sz="2400" b="1">
                <a:solidFill>
                  <a:srgbClr val="C0504D"/>
                </a:solidFill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5" name="Rectangle 27"/>
          <p:cNvSpPr/>
          <p:nvPr/>
        </p:nvSpPr>
        <p:spPr>
          <a:xfrm>
            <a:off x="1187426" y="1219200"/>
            <a:ext cx="1934549" cy="51407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7500" tIns="33750" rIns="67500" bIns="33750" anchor="t" anchorCtr="0" compatLnSpc="0">
            <a:spAutoFit/>
          </a:bodyPr>
          <a:lstStyle/>
          <a:p>
            <a:pPr marL="342900" algn="r">
              <a:defRPr sz="1800"/>
            </a:pPr>
            <a:r>
              <a:rPr lang="nb-NO" b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Surface Area:</a:t>
            </a:r>
          </a:p>
          <a:p>
            <a:pPr marL="342900" algn="r">
              <a:defRPr sz="1800"/>
            </a:pPr>
            <a:endParaRPr lang="nb-NO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endParaRPr lang="nb-NO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r>
              <a:rPr lang="nb-NO" b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Forest Cover:</a:t>
            </a:r>
          </a:p>
          <a:p>
            <a:pPr marL="342900" algn="r">
              <a:defRPr sz="1800"/>
            </a:pPr>
            <a:endParaRPr lang="nb-NO" b="1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r>
              <a:rPr lang="nb-NO" b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Vegetation Type:</a:t>
            </a:r>
          </a:p>
          <a:p>
            <a:pPr marL="342900" algn="r">
              <a:defRPr sz="1800"/>
            </a:pPr>
            <a:endParaRPr lang="nb-NO" b="1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endParaRPr lang="nb-NO" b="1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endParaRPr lang="nb-NO" b="1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r>
              <a:rPr lang="nb-NO" b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Plantations:</a:t>
            </a:r>
          </a:p>
          <a:p>
            <a:pPr marL="342900" algn="r">
              <a:defRPr sz="1800"/>
            </a:pPr>
            <a:endParaRPr lang="nb-NO" b="1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r>
              <a:rPr lang="nb-NO" b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Deforestation rate</a:t>
            </a:r>
          </a:p>
          <a:p>
            <a:pPr marL="342900" algn="r">
              <a:defRPr sz="1800"/>
            </a:pPr>
            <a:endParaRPr lang="nb-NO" b="1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r>
              <a:rPr lang="nb-NO" b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Drivers</a:t>
            </a:r>
          </a:p>
          <a:p>
            <a:pPr marL="342900" algn="r">
              <a:defRPr sz="1800"/>
            </a:pPr>
            <a:endParaRPr lang="nb-NO" b="1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endParaRPr lang="nb-NO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29"/>
          <p:cNvSpPr/>
          <p:nvPr/>
        </p:nvSpPr>
        <p:spPr>
          <a:xfrm flipH="1">
            <a:off x="3136409" y="1492558"/>
            <a:ext cx="41580" cy="4250755"/>
          </a:xfrm>
          <a:prstGeom prst="line">
            <a:avLst/>
          </a:prstGeom>
          <a:noFill/>
          <a:ln w="9360">
            <a:solidFill>
              <a:srgbClr val="4A7EBB"/>
            </a:solidFill>
            <a:prstDash val="solid"/>
          </a:ln>
        </p:spPr>
        <p:txBody>
          <a:bodyPr vert="horz" wrap="square" lIns="67500" tIns="33750" rIns="67500" bIns="33750" anchor="ctr" anchorCtr="1" compatLnSpc="0"/>
          <a:lstStyle/>
          <a:p>
            <a:pPr hangingPunct="0"/>
            <a:endParaRPr lang="nb-NO" sz="135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angle 30"/>
          <p:cNvSpPr/>
          <p:nvPr/>
        </p:nvSpPr>
        <p:spPr>
          <a:xfrm>
            <a:off x="3136409" y="918396"/>
            <a:ext cx="4495500" cy="683148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7500" tIns="33750" rIns="67500" bIns="33750" anchor="t" anchorCtr="0" compatLnSpc="0">
            <a:spAutoFit/>
          </a:bodyPr>
          <a:lstStyle/>
          <a:p>
            <a:pPr marL="342900">
              <a:defRPr sz="1800"/>
            </a:pPr>
            <a:endParaRPr lang="nb-NO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>
              <a:defRPr sz="1800"/>
            </a:pPr>
            <a:r>
              <a:rPr lang="nb-NO" b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752,614Km² </a:t>
            </a:r>
            <a:r>
              <a:rPr lang="nb-NO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with a population of 13million</a:t>
            </a:r>
          </a:p>
          <a:p>
            <a:pPr marL="342900">
              <a:defRPr sz="1800"/>
            </a:pPr>
            <a:endParaRPr lang="nb-NO" i="1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>
              <a:defRPr sz="1800"/>
            </a:pPr>
            <a:endParaRPr lang="nb-NO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>
              <a:defRPr sz="1800"/>
            </a:pPr>
            <a:r>
              <a:rPr lang="nb-NO" b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49.9 million ha </a:t>
            </a:r>
            <a:r>
              <a:rPr lang="nb-NO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(66% of land cover) </a:t>
            </a:r>
          </a:p>
          <a:p>
            <a:pPr marL="342900">
              <a:defRPr sz="1800"/>
            </a:pPr>
            <a:endParaRPr lang="nb-NO" i="1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>
              <a:defRPr sz="1800"/>
            </a:pPr>
            <a:r>
              <a:rPr lang="nb-NO" b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Maily Miombo woodlands</a:t>
            </a:r>
            <a:r>
              <a:rPr lang="nb-NO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: Semi-evergreen forests; Deciduous Forests; Evergreen forests; Shrub thickets, grasslands, wooded grasslands</a:t>
            </a:r>
          </a:p>
          <a:p>
            <a:pPr marL="342900">
              <a:defRPr sz="1800"/>
            </a:pPr>
            <a:endParaRPr lang="nb-NO" i="1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>
              <a:defRPr sz="1800"/>
            </a:pPr>
            <a:r>
              <a:rPr lang="nb-NO" b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61,000 ha </a:t>
            </a:r>
            <a:endParaRPr lang="nb-NO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algn="just">
              <a:defRPr sz="1800"/>
            </a:pPr>
            <a:r>
              <a:rPr lang="nb-NO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	</a:t>
            </a:r>
          </a:p>
          <a:p>
            <a:pPr algn="just">
              <a:defRPr sz="1800"/>
            </a:pPr>
            <a:r>
              <a:rPr lang="nb-NO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        </a:t>
            </a:r>
            <a:r>
              <a:rPr lang="nb-NO" b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250,000 to 300,000ha </a:t>
            </a:r>
            <a:r>
              <a:rPr lang="nb-NO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per annum</a:t>
            </a:r>
          </a:p>
          <a:p>
            <a:pPr marL="342900">
              <a:defRPr sz="1800"/>
            </a:pPr>
            <a:endParaRPr lang="en-US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>
              <a:defRPr sz="1800"/>
            </a:pPr>
            <a:endParaRPr lang="en-US" dirty="0" smtClean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>
              <a:defRPr sz="1800"/>
            </a:pPr>
            <a:r>
              <a:rPr lang="en-US" dirty="0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Unsustainable </a:t>
            </a:r>
            <a:r>
              <a:rPr lang="en-US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agricultural practices; Charcoal and wood fuel use; Timber production; Infrastructure development (includes mining)</a:t>
            </a:r>
          </a:p>
          <a:p>
            <a:pPr marL="342900" algn="r">
              <a:defRPr sz="1800"/>
            </a:pPr>
            <a:endParaRPr lang="nb-NO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endParaRPr lang="nb-NO" sz="135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endParaRPr lang="nb-NO" sz="135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endParaRPr lang="nb-NO" sz="135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342900" algn="r">
              <a:defRPr sz="1800"/>
            </a:pPr>
            <a:endParaRPr lang="nb-NO" sz="135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</p:txBody>
      </p:sp>
      <p:sp>
        <p:nvSpPr>
          <p:cNvPr id="8" name="Oval 31"/>
          <p:cNvSpPr/>
          <p:nvPr/>
        </p:nvSpPr>
        <p:spPr>
          <a:xfrm>
            <a:off x="3099554" y="1345359"/>
            <a:ext cx="156870" cy="1568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4F81BD"/>
          </a:solidFill>
          <a:ln w="9360">
            <a:solidFill>
              <a:srgbClr val="4F81BD"/>
            </a:solidFill>
            <a:prstDash val="solid"/>
          </a:ln>
        </p:spPr>
        <p:txBody>
          <a:bodyPr vert="horz" wrap="square" lIns="67500" tIns="33750" rIns="67500" bIns="33750" anchor="ctr" anchorCtr="0" compatLnSpc="0"/>
          <a:lstStyle/>
          <a:p>
            <a:pPr hangingPunct="0"/>
            <a:endParaRPr lang="nb-NO" sz="135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Oval 32"/>
          <p:cNvSpPr/>
          <p:nvPr/>
        </p:nvSpPr>
        <p:spPr>
          <a:xfrm>
            <a:off x="3121975" y="2163239"/>
            <a:ext cx="156870" cy="1568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4F81BD"/>
          </a:solidFill>
          <a:ln>
            <a:noFill/>
            <a:prstDash val="solid"/>
          </a:ln>
        </p:spPr>
        <p:txBody>
          <a:bodyPr vert="horz" wrap="square" lIns="67500" tIns="33750" rIns="67500" bIns="33750" anchor="ctr" anchorCtr="0" compatLnSpc="0"/>
          <a:lstStyle/>
          <a:p>
            <a:pPr hangingPunct="0"/>
            <a:endParaRPr lang="nb-NO" sz="135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Oval 33"/>
          <p:cNvSpPr/>
          <p:nvPr/>
        </p:nvSpPr>
        <p:spPr>
          <a:xfrm>
            <a:off x="3119237" y="2748059"/>
            <a:ext cx="156870" cy="1568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4F81BD"/>
          </a:solidFill>
          <a:ln>
            <a:noFill/>
            <a:prstDash val="solid"/>
          </a:ln>
        </p:spPr>
        <p:txBody>
          <a:bodyPr vert="horz" wrap="square" lIns="67500" tIns="33750" rIns="67500" bIns="33750" anchor="ctr" anchorCtr="0" compatLnSpc="0"/>
          <a:lstStyle/>
          <a:p>
            <a:pPr hangingPunct="0"/>
            <a:endParaRPr lang="nb-NO" sz="135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Oval 34"/>
          <p:cNvSpPr/>
          <p:nvPr/>
        </p:nvSpPr>
        <p:spPr>
          <a:xfrm>
            <a:off x="3110155" y="4150759"/>
            <a:ext cx="156870" cy="1568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4F81BD"/>
          </a:solidFill>
          <a:ln>
            <a:noFill/>
            <a:prstDash val="solid"/>
          </a:ln>
        </p:spPr>
        <p:txBody>
          <a:bodyPr vert="horz" wrap="square" lIns="67500" tIns="33750" rIns="67500" bIns="33750" anchor="ctr" anchorCtr="0" compatLnSpc="0"/>
          <a:lstStyle/>
          <a:p>
            <a:pPr hangingPunct="0"/>
            <a:endParaRPr lang="nb-NO" sz="135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Oval 35"/>
          <p:cNvSpPr/>
          <p:nvPr/>
        </p:nvSpPr>
        <p:spPr>
          <a:xfrm>
            <a:off x="3119237" y="4675803"/>
            <a:ext cx="156870" cy="1568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4F81BD"/>
          </a:solidFill>
          <a:ln>
            <a:noFill/>
            <a:prstDash val="solid"/>
          </a:ln>
        </p:spPr>
        <p:txBody>
          <a:bodyPr vert="horz" wrap="square" lIns="67500" tIns="33750" rIns="67500" bIns="33750" anchor="ctr" anchorCtr="0" compatLnSpc="0"/>
          <a:lstStyle/>
          <a:p>
            <a:pPr hangingPunct="0"/>
            <a:endParaRPr lang="nb-NO" sz="135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TextBox 37"/>
          <p:cNvSpPr/>
          <p:nvPr/>
        </p:nvSpPr>
        <p:spPr>
          <a:xfrm>
            <a:off x="3293279" y="361751"/>
            <a:ext cx="2400300" cy="4662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7500" tIns="33750" rIns="67500" bIns="33750" anchor="t" anchorCtr="0" compatLnSpc="0">
            <a:spAutoFit/>
          </a:bodyPr>
          <a:lstStyle/>
          <a:p>
            <a:pPr>
              <a:defRPr sz="1800"/>
            </a:pPr>
            <a:r>
              <a:rPr lang="nb-NO" sz="2700" b="1" dirty="0" smtClean="0">
                <a:solidFill>
                  <a:srgbClr val="C0504D"/>
                </a:solidFill>
                <a:latin typeface="Arial" pitchFamily="18"/>
                <a:ea typeface="Microsoft YaHei" pitchFamily="2"/>
                <a:cs typeface="Arial" pitchFamily="2"/>
              </a:rPr>
              <a:t>Zambia</a:t>
            </a:r>
            <a:endParaRPr lang="nb-NO" sz="2700" b="1" dirty="0">
              <a:solidFill>
                <a:srgbClr val="C0504D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Oval 35"/>
          <p:cNvSpPr/>
          <p:nvPr/>
        </p:nvSpPr>
        <p:spPr>
          <a:xfrm>
            <a:off x="3078764" y="5514047"/>
            <a:ext cx="156870" cy="1568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4F81BD"/>
          </a:solidFill>
          <a:ln>
            <a:noFill/>
            <a:prstDash val="solid"/>
          </a:ln>
        </p:spPr>
        <p:txBody>
          <a:bodyPr vert="horz" wrap="square" lIns="67500" tIns="33750" rIns="67500" bIns="33750" anchor="ctr" anchorCtr="0" compatLnSpc="0"/>
          <a:lstStyle/>
          <a:p>
            <a:pPr hangingPunct="0"/>
            <a:endParaRPr lang="nb-NO" sz="1350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7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Process of Reviewing Policies and Laws in Zambia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4191000" cy="452596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POLICY</a:t>
            </a:r>
          </a:p>
          <a:p>
            <a:r>
              <a:rPr lang="en-US" sz="2400" dirty="0" smtClean="0"/>
              <a:t>Gap is identified</a:t>
            </a:r>
          </a:p>
          <a:p>
            <a:r>
              <a:rPr lang="en-US" sz="2400" dirty="0" smtClean="0"/>
              <a:t>Stakeholder Consultations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raft Policy</a:t>
            </a:r>
          </a:p>
          <a:p>
            <a:r>
              <a:rPr lang="en-US" sz="2400" dirty="0" smtClean="0"/>
              <a:t>Consensus building on </a:t>
            </a:r>
            <a:r>
              <a:rPr lang="en-US" sz="2400" dirty="0"/>
              <a:t>key elements </a:t>
            </a:r>
            <a:r>
              <a:rPr lang="en-US" sz="2400" dirty="0" smtClean="0"/>
              <a:t>and validated</a:t>
            </a:r>
          </a:p>
          <a:p>
            <a:r>
              <a:rPr lang="en-US" sz="2400" dirty="0" smtClean="0"/>
              <a:t>Submitted to </a:t>
            </a:r>
            <a:r>
              <a:rPr lang="en-US" sz="2400" b="1" dirty="0" smtClean="0"/>
              <a:t>Cabinet for approval</a:t>
            </a:r>
          </a:p>
          <a:p>
            <a:r>
              <a:rPr lang="en-US" sz="2400" dirty="0" smtClean="0"/>
              <a:t>Dissemination and Implementation</a:t>
            </a:r>
            <a:endParaRPr lang="en-US" sz="2400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990600"/>
            <a:ext cx="4038600" cy="563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LEGISLATION</a:t>
            </a:r>
          </a:p>
          <a:p>
            <a:r>
              <a:rPr lang="en-US" sz="2400" dirty="0" smtClean="0"/>
              <a:t>Gap is identified</a:t>
            </a:r>
          </a:p>
          <a:p>
            <a:r>
              <a:rPr lang="en-US" sz="2400" dirty="0" smtClean="0"/>
              <a:t>Stakeholder Consultations</a:t>
            </a:r>
          </a:p>
          <a:p>
            <a:r>
              <a:rPr lang="en-US" sz="2400" dirty="0" smtClean="0"/>
              <a:t>Seek Cabinet approval to review</a:t>
            </a:r>
          </a:p>
          <a:p>
            <a:r>
              <a:rPr lang="en-US" sz="2400" dirty="0" smtClean="0"/>
              <a:t>Layman’s draft is prepared</a:t>
            </a:r>
          </a:p>
          <a:p>
            <a:r>
              <a:rPr lang="en-US" sz="2400" dirty="0" smtClean="0"/>
              <a:t>Consensus building</a:t>
            </a:r>
          </a:p>
          <a:p>
            <a:r>
              <a:rPr lang="en-US" sz="2400" dirty="0" smtClean="0"/>
              <a:t>Ministry of Justice provides professional version</a:t>
            </a:r>
          </a:p>
          <a:p>
            <a:r>
              <a:rPr lang="en-US" sz="2400" dirty="0" smtClean="0"/>
              <a:t>Stakeholder validation</a:t>
            </a:r>
          </a:p>
          <a:p>
            <a:r>
              <a:rPr lang="en-US" sz="2400" dirty="0" smtClean="0"/>
              <a:t>Submitted tabled in </a:t>
            </a:r>
            <a:r>
              <a:rPr lang="en-US" sz="2400" b="1" dirty="0" smtClean="0"/>
              <a:t>Parliament for approval</a:t>
            </a:r>
          </a:p>
          <a:p>
            <a:r>
              <a:rPr lang="en-US" sz="2400" dirty="0" smtClean="0"/>
              <a:t>Dissemination and Implementation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0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Preparedness for REDD+ and Safeguards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Conducted a number of stakeholder consultative meetings and studies as a basis for planning.</a:t>
            </a:r>
          </a:p>
          <a:p>
            <a:pPr marL="0" indent="0">
              <a:buNone/>
            </a:pP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Legal Preparedness for REDD+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dirty="0"/>
              <a:t>Assessing the Role of Safeguards, Enforcement and </a:t>
            </a:r>
            <a:r>
              <a:rPr lang="en-GB" dirty="0" smtClean="0"/>
              <a:t>Governance in REDD+</a:t>
            </a:r>
            <a:endParaRPr lang="en-US" dirty="0"/>
          </a:p>
          <a:p>
            <a:pPr marL="971550" lvl="1" indent="-514350">
              <a:buFont typeface="+mj-lt"/>
              <a:buAutoNum type="alphaLcPeriod"/>
            </a:pPr>
            <a:r>
              <a:rPr lang="en-GB" dirty="0"/>
              <a:t>Analytical study establishing possible synergies between FLES and the provision of information on safeguards in Zambia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0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rebuchet MS (Headings)"/>
                <a:cs typeface="Trebuchet MS (Headings)"/>
              </a:rPr>
              <a:t>1</a:t>
            </a:r>
            <a:r>
              <a:rPr lang="en-US" sz="3200" b="1" dirty="0" smtClean="0">
                <a:latin typeface="Trebuchet MS (Headings)"/>
                <a:cs typeface="Trebuchet MS (Headings)"/>
              </a:rPr>
              <a:t>. </a:t>
            </a:r>
            <a:r>
              <a:rPr lang="en-US" sz="2800" b="1" dirty="0" smtClean="0">
                <a:latin typeface="Trebuchet MS (Headings)"/>
                <a:cs typeface="Trebuchet MS (Headings)"/>
              </a:rPr>
              <a:t>Scope </a:t>
            </a:r>
            <a:r>
              <a:rPr lang="en-US" sz="2800" b="1" dirty="0">
                <a:latin typeface="Trebuchet MS (Headings)"/>
                <a:cs typeface="Trebuchet MS (Headings)"/>
              </a:rPr>
              <a:t>of </a:t>
            </a:r>
            <a:r>
              <a:rPr lang="en-US" sz="2800" b="1" dirty="0" smtClean="0">
                <a:latin typeface="Trebuchet MS (Headings)"/>
                <a:cs typeface="Trebuchet MS (Headings)"/>
              </a:rPr>
              <a:t>the study on Legal Preparedness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None/>
            </a:pPr>
            <a:endParaRPr lang="en-US" dirty="0">
              <a:solidFill>
                <a:srgbClr val="406F8D"/>
              </a:solidFill>
              <a:cs typeface="Calibri"/>
            </a:endParaRPr>
          </a:p>
          <a:p>
            <a:pPr marL="624078" indent="-514350"/>
            <a:r>
              <a:rPr lang="en-US" dirty="0">
                <a:cs typeface="Calibri"/>
              </a:rPr>
              <a:t>Zambia’s broader governance framework </a:t>
            </a:r>
          </a:p>
          <a:p>
            <a:pPr marL="624078" indent="-514350">
              <a:buNone/>
            </a:pPr>
            <a:endParaRPr lang="en-US" dirty="0">
              <a:cs typeface="Calibri"/>
            </a:endParaRPr>
          </a:p>
          <a:p>
            <a:pPr marL="624078" indent="-514350"/>
            <a:r>
              <a:rPr lang="en-US" dirty="0">
                <a:cs typeface="Calibri"/>
              </a:rPr>
              <a:t>Climate change strategies</a:t>
            </a:r>
          </a:p>
          <a:p>
            <a:pPr marL="624078" indent="-514350"/>
            <a:endParaRPr lang="en-US" dirty="0">
              <a:cs typeface="Calibri"/>
            </a:endParaRPr>
          </a:p>
          <a:p>
            <a:pPr marL="624078" indent="-514350"/>
            <a:r>
              <a:rPr lang="en-US" dirty="0">
                <a:cs typeface="Calibri"/>
              </a:rPr>
              <a:t>Land use, ownership and management</a:t>
            </a:r>
          </a:p>
          <a:p>
            <a:pPr marL="624078" indent="-514350"/>
            <a:endParaRPr lang="en-US" dirty="0">
              <a:cs typeface="Calibri"/>
            </a:endParaRPr>
          </a:p>
          <a:p>
            <a:pPr marL="624078" indent="-514350"/>
            <a:r>
              <a:rPr lang="en-US" dirty="0">
                <a:cs typeface="Calibri"/>
              </a:rPr>
              <a:t>Forestry</a:t>
            </a:r>
          </a:p>
          <a:p>
            <a:pPr marL="624078" indent="-514350">
              <a:buNone/>
            </a:pPr>
            <a:endParaRPr lang="en-US" dirty="0">
              <a:cs typeface="Calibri"/>
            </a:endParaRPr>
          </a:p>
          <a:p>
            <a:pPr marL="624078" indent="-514350"/>
            <a:r>
              <a:rPr lang="en-US" dirty="0">
                <a:cs typeface="Calibri"/>
              </a:rPr>
              <a:t>Integrated environmental management</a:t>
            </a:r>
          </a:p>
          <a:p>
            <a:pPr marL="624078" indent="-514350"/>
            <a:endParaRPr lang="en-US" dirty="0">
              <a:cs typeface="Calibri"/>
            </a:endParaRPr>
          </a:p>
          <a:p>
            <a:pPr marL="624078" indent="-514350"/>
            <a:r>
              <a:rPr lang="en-US" dirty="0">
                <a:cs typeface="Calibri"/>
              </a:rPr>
              <a:t>Energy and electricity</a:t>
            </a:r>
          </a:p>
          <a:p>
            <a:pPr marL="624078" indent="-514350"/>
            <a:endParaRPr lang="en-US" dirty="0">
              <a:cs typeface="Calibri"/>
            </a:endParaRPr>
          </a:p>
          <a:p>
            <a:pPr marL="624078" indent="-514350"/>
            <a:r>
              <a:rPr lang="en-US" dirty="0">
                <a:cs typeface="Calibri"/>
              </a:rPr>
              <a:t>Trade, investment and financial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300" dirty="0">
                <a:solidFill>
                  <a:srgbClr val="7F7F7F"/>
                </a:solidFill>
                <a:latin typeface="Trebuchet MS (Headings)"/>
                <a:cs typeface="Trebuchet MS (Headings)"/>
              </a:rPr>
              <a:t>Scope of Country Study</a:t>
            </a:r>
            <a:endParaRPr lang="en-US" sz="3300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en-US" sz="2000" dirty="0" smtClean="0">
                <a:cs typeface="Calibri"/>
              </a:rPr>
              <a:t>Over 50 policies, laws and regulations were reviewed and analyzed including:</a:t>
            </a:r>
          </a:p>
          <a:p>
            <a:pPr marL="624078" indent="-514350"/>
            <a:endParaRPr lang="en-US" dirty="0" smtClean="0">
              <a:cs typeface="Calibri"/>
            </a:endParaRPr>
          </a:p>
          <a:p>
            <a:pPr marL="624078" indent="-514350"/>
            <a:endParaRPr lang="en-US" dirty="0" smtClean="0">
              <a:cs typeface="Calibri"/>
            </a:endParaRPr>
          </a:p>
          <a:p>
            <a:pPr marL="624078" indent="-514350"/>
            <a:endParaRPr lang="en-US" dirty="0" smtClean="0">
              <a:cs typeface="Calibri"/>
            </a:endParaRP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295400"/>
            <a:ext cx="8534400" cy="533400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numCol="2"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Constitution of 1996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Calibri"/>
              </a:rPr>
              <a:t>Draft Constitution of 2010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Forests Act of 1973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Forests Act of 1999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Environmental Management Act of 2011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Water Resources Management Act of 2011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Electricity Act of 1995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Energy Regulation Act of 1995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Lands Act of 1995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Calibri"/>
              </a:rPr>
              <a:t>Draft Land Administration and Management Policy of 2006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Lands Acquisition Act of 1970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Lands and Deeds Registry Act of 1994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Calibri"/>
              </a:rPr>
              <a:t>Lands Survey Act of 1960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Human Rights Commission Act of 1996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Agricultural Lands Act of 1960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Local Government Act of 1991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Mines and Minerals Development Act of 2008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Draft Urban and Regional Planning Bill of 2009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National Agricultural Policy (2004-2015)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National Anti-Corruption Policy of 2009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Public Audit Act of 1980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Public Procurement Act of 2011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Zambia Development Agency Act of 2006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7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73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Legal Preparedness Study </a:t>
            </a:r>
            <a:r>
              <a:rPr lang="en-US" sz="3200" b="1" dirty="0" err="1" smtClean="0"/>
              <a:t>recognised</a:t>
            </a:r>
            <a:r>
              <a:rPr lang="en-US" sz="3200" b="1" dirty="0" smtClean="0"/>
              <a:t> Innovative Laws and Institutions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400" dirty="0" smtClean="0"/>
              <a:t>Forestry Policy and Forests Act have been revised to improve forest management and land management</a:t>
            </a:r>
          </a:p>
          <a:p>
            <a:pPr algn="just"/>
            <a:r>
              <a:rPr lang="it-IT" sz="2400" dirty="0" smtClean="0"/>
              <a:t>Statutory Instruments used for a phased approach to legal Framework e.g. Piloting of JFM </a:t>
            </a:r>
          </a:p>
          <a:p>
            <a:pPr algn="just"/>
            <a:r>
              <a:rPr lang="en-US" sz="2400" dirty="0" smtClean="0"/>
              <a:t>Reforms to fiscal transparency and accountability [introduction of the </a:t>
            </a:r>
            <a:r>
              <a:rPr lang="en-GB" sz="2400" dirty="0" smtClean="0"/>
              <a:t>Integrated </a:t>
            </a:r>
            <a:r>
              <a:rPr lang="en-GB" sz="2400" dirty="0"/>
              <a:t>Financial Management Information Systems (IFMIS</a:t>
            </a:r>
            <a:r>
              <a:rPr lang="en-GB" sz="2400" dirty="0" smtClean="0"/>
              <a:t>)]</a:t>
            </a:r>
            <a:endParaRPr lang="en-US" sz="2400" dirty="0" smtClean="0"/>
          </a:p>
          <a:p>
            <a:pPr algn="just"/>
            <a:r>
              <a:rPr lang="en-US" sz="2400" dirty="0" smtClean="0"/>
              <a:t>Integrated land-use planning on customary and state land now part of the revised Town and Country Planning Act</a:t>
            </a:r>
          </a:p>
          <a:p>
            <a:pPr algn="just"/>
            <a:r>
              <a:rPr lang="en-US" sz="2400" dirty="0" smtClean="0"/>
              <a:t>Decentralization Policy enhances participation in decision making process</a:t>
            </a:r>
          </a:p>
          <a:p>
            <a:pPr algn="just"/>
            <a:r>
              <a:rPr lang="en-US" sz="2400" dirty="0" smtClean="0"/>
              <a:t>Environmental Council of Zambia transformed into the Environmental Management Authority with added responsibilities and authority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36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1295</Words>
  <Application>Microsoft Office PowerPoint</Application>
  <PresentationFormat>On-screen Show (4:3)</PresentationFormat>
  <Paragraphs>238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Microsoft YaHei</vt:lpstr>
      <vt:lpstr>Arial</vt:lpstr>
      <vt:lpstr>Calibri</vt:lpstr>
      <vt:lpstr>Cambria</vt:lpstr>
      <vt:lpstr>Georgia</vt:lpstr>
      <vt:lpstr>Gill Sans MT</vt:lpstr>
      <vt:lpstr>Mangal</vt:lpstr>
      <vt:lpstr>Times New Roman</vt:lpstr>
      <vt:lpstr>Trebuchet MS (Headings)</vt:lpstr>
      <vt:lpstr>Wingdings</vt:lpstr>
      <vt:lpstr>Office Theme</vt:lpstr>
      <vt:lpstr>CorelDraw.Graphic.15</vt:lpstr>
      <vt:lpstr>Zambia’s Approach to Safeguards and Safeguard Information System</vt:lpstr>
      <vt:lpstr>Structure of Presentation</vt:lpstr>
      <vt:lpstr>Zambia</vt:lpstr>
      <vt:lpstr>PowerPoint Presentation</vt:lpstr>
      <vt:lpstr>Process of Reviewing Policies and Laws in Zambia</vt:lpstr>
      <vt:lpstr>Preparedness for REDD+ and Safeguards</vt:lpstr>
      <vt:lpstr>1. Scope of the study on Legal Preparedness</vt:lpstr>
      <vt:lpstr>Scope of Country Study</vt:lpstr>
      <vt:lpstr>Legal Preparedness Study recognised Innovative Laws and Institutions</vt:lpstr>
      <vt:lpstr>2. Assessing the Role of Safeguards, Enforcement and Governance in REDD+ </vt:lpstr>
      <vt:lpstr>3. Forest livelihood and Economic Survey and safeguards </vt:lpstr>
      <vt:lpstr>Consensus on Approach to Safeguards</vt:lpstr>
      <vt:lpstr>Key milestones achieved</vt:lpstr>
      <vt:lpstr>The REDD+ Strategy recognizes the Traditional and Political Structures</vt:lpstr>
      <vt:lpstr>Some National Policies and Legislations supporting REDD+ safeguard System</vt:lpstr>
      <vt:lpstr>Other legal safeguards</vt:lpstr>
      <vt:lpstr>Challenges and Opportunities</vt:lpstr>
      <vt:lpstr>Results compared to expectations:</vt:lpstr>
      <vt:lpstr>Lessons learned</vt:lpstr>
      <vt:lpstr>Next steps</vt:lpstr>
      <vt:lpstr>CONCLUSION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PREPAREDNESS FOR REDD+IN ZAMBIA</dc:title>
  <dc:creator>Kasaro</dc:creator>
  <cp:lastModifiedBy>Deuteronomy</cp:lastModifiedBy>
  <cp:revision>88</cp:revision>
  <dcterms:created xsi:type="dcterms:W3CDTF">2011-12-07T07:59:20Z</dcterms:created>
  <dcterms:modified xsi:type="dcterms:W3CDTF">2015-12-03T13:32:55Z</dcterms:modified>
</cp:coreProperties>
</file>